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5" r:id="rId1"/>
  </p:sldMasterIdLst>
  <p:handoutMasterIdLst>
    <p:handoutMasterId r:id="rId19"/>
  </p:handoutMasterIdLst>
  <p:sldIdLst>
    <p:sldId id="256" r:id="rId2"/>
    <p:sldId id="258" r:id="rId3"/>
    <p:sldId id="314" r:id="rId4"/>
    <p:sldId id="273" r:id="rId5"/>
    <p:sldId id="269" r:id="rId6"/>
    <p:sldId id="264" r:id="rId7"/>
    <p:sldId id="263" r:id="rId8"/>
    <p:sldId id="261" r:id="rId9"/>
    <p:sldId id="262" r:id="rId10"/>
    <p:sldId id="275" r:id="rId11"/>
    <p:sldId id="298" r:id="rId12"/>
    <p:sldId id="299" r:id="rId13"/>
    <p:sldId id="300" r:id="rId14"/>
    <p:sldId id="310" r:id="rId15"/>
    <p:sldId id="301" r:id="rId16"/>
    <p:sldId id="259" r:id="rId17"/>
    <p:sldId id="279" r:id="rId18"/>
  </p:sldIdLst>
  <p:sldSz cx="9144000" cy="6858000" type="screen4x3"/>
  <p:notesSz cx="6858000" cy="91074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7E0000"/>
    <a:srgbClr val="A80000"/>
    <a:srgbClr val="C0C0C0"/>
    <a:srgbClr val="FFCC66"/>
    <a:srgbClr val="800080"/>
    <a:srgbClr val="FF3300"/>
    <a:srgbClr val="FF0000"/>
    <a:srgbClr val="66FF99"/>
    <a:srgbClr val="F0B100"/>
    <a:srgbClr val="CCB1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4660" autoAdjust="0"/>
  </p:normalViewPr>
  <p:slideViewPr>
    <p:cSldViewPr>
      <p:cViewPr varScale="1">
        <p:scale>
          <a:sx n="116" d="100"/>
          <a:sy n="116" d="100"/>
        </p:scale>
        <p:origin x="-149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51875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51875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9731F0E-5D97-48F5-9A2B-6CAEC80B54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54BDEA-2949-4278-B0CD-DD8D228F70A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111B84-C2AC-4005-8561-5AA137243B8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4DD211-2CB3-45E0-8D6E-A52D350D400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BAE204-5FB5-4334-8B55-249DAFBFA7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23772D-0080-46F7-842B-194305B574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3FC29B-906E-4D68-8AE3-8A226EB5C5D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ECB95-D1B6-4682-8F89-608096FA66A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7BBC188-0D30-491F-A8E2-FBAA097671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C2D0D6-AB21-40D5-BE53-4CB7D312C4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809DB851-0A11-4540-AC3A-E36F330EFA1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A6D746-9E5E-465A-8858-76C023DD258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A880A930-3C78-41F3-9B71-72BB8EAB99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886200"/>
            <a:ext cx="6553200" cy="9144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4400" u="sng" dirty="0" smtClean="0">
                <a:solidFill>
                  <a:srgbClr val="A8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SV300R</a:t>
            </a:r>
            <a:r>
              <a:rPr lang="en-US" sz="4400" u="sng" dirty="0" smtClean="0">
                <a:solidFill>
                  <a:srgbClr val="A8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™</a:t>
            </a:r>
          </a:p>
        </p:txBody>
      </p:sp>
      <p:sp>
        <p:nvSpPr>
          <p:cNvPr id="4" name="Rectangle 3"/>
          <p:cNvSpPr/>
          <p:nvPr/>
        </p:nvSpPr>
        <p:spPr>
          <a:xfrm>
            <a:off x="381001" y="1600201"/>
            <a:ext cx="82296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prstMaterial="metal">
              <a:bevelT w="6350"/>
            </a:sp3d>
          </a:bodyPr>
          <a:lstStyle/>
          <a:p>
            <a:pPr algn="ctr"/>
            <a:r>
              <a:rPr lang="en-US" sz="4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The Platinum Packaging Group </a:t>
            </a:r>
          </a:p>
          <a:p>
            <a:pPr algn="ctr"/>
            <a:r>
              <a:rPr lang="en-US" sz="4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Presents:</a:t>
            </a:r>
            <a:endParaRPr lang="en-US" sz="4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47800" y="4800599"/>
            <a:ext cx="6324600" cy="70788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prstMaterial="metal">
              <a:bevelT w="6350"/>
            </a:sp3d>
          </a:bodyPr>
          <a:lstStyle/>
          <a:p>
            <a:pPr lvl="0" algn="ctr"/>
            <a:r>
              <a:rPr lang="en-US" sz="4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Heat-Sealing Solution</a:t>
            </a:r>
          </a:p>
        </p:txBody>
      </p:sp>
    </p:spTree>
  </p:cSld>
  <p:clrMapOvr>
    <a:masterClrMapping/>
  </p:clrMapOvr>
  <p:transition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457200"/>
          </a:xfrm>
        </p:spPr>
        <p:txBody>
          <a:bodyPr/>
          <a:lstStyle/>
          <a:p>
            <a:pPr eaLnBrk="1" hangingPunct="1"/>
            <a:r>
              <a:rPr lang="en-US" sz="2400" b="1" dirty="0" smtClean="0">
                <a:solidFill>
                  <a:srgbClr val="A80000"/>
                </a:solidFill>
              </a:rPr>
              <a:t>SV300R</a:t>
            </a:r>
            <a:r>
              <a:rPr lang="en-US" sz="2400" b="1" dirty="0" smtClean="0">
                <a:solidFill>
                  <a:srgbClr val="A80000"/>
                </a:solidFill>
                <a:cs typeface="Arial" charset="0"/>
              </a:rPr>
              <a:t>™</a:t>
            </a:r>
            <a:r>
              <a:rPr lang="en-US" sz="2400" b="1" dirty="0" smtClean="0">
                <a:solidFill>
                  <a:srgbClr val="A80000"/>
                </a:solidFill>
              </a:rPr>
              <a:t> Set up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533400" y="990600"/>
            <a:ext cx="807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threePt" dir="t"/>
            </a:scene3d>
            <a:sp3d prstMaterial="metal">
              <a:bevelT w="6350"/>
            </a:sp3d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itchFamily="18" charset="0"/>
              </a:rPr>
              <a:t>Ready for Operation</a:t>
            </a:r>
          </a:p>
        </p:txBody>
      </p:sp>
      <p:pic>
        <p:nvPicPr>
          <p:cNvPr id="12292" name="Picture 10" descr="C:\Gardner\Pictures\VS 300R\MVC-016a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657350"/>
            <a:ext cx="6934200" cy="520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5000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457200"/>
          </a:xfrm>
        </p:spPr>
        <p:txBody>
          <a:bodyPr/>
          <a:lstStyle/>
          <a:p>
            <a:pPr eaLnBrk="1" hangingPunct="1"/>
            <a:r>
              <a:rPr lang="en-US" sz="2400" b="1" dirty="0" smtClean="0">
                <a:solidFill>
                  <a:srgbClr val="A80000"/>
                </a:solidFill>
              </a:rPr>
              <a:t>SV300R</a:t>
            </a:r>
            <a:r>
              <a:rPr lang="en-US" sz="2400" b="1" dirty="0" smtClean="0">
                <a:solidFill>
                  <a:srgbClr val="A80000"/>
                </a:solidFill>
                <a:cs typeface="Arial" charset="0"/>
              </a:rPr>
              <a:t>™</a:t>
            </a:r>
            <a:endParaRPr lang="en-US" sz="2400" b="1" dirty="0" smtClean="0">
              <a:solidFill>
                <a:srgbClr val="A80000"/>
              </a:solidFill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533400" y="990600"/>
            <a:ext cx="807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threePt" dir="t"/>
            </a:scene3d>
            <a:sp3d prstMaterial="metal">
              <a:bevelT w="6350"/>
            </a:sp3d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itchFamily="18" charset="0"/>
              </a:rPr>
              <a:t>Place filled tray into the tray-sealing holder</a:t>
            </a:r>
            <a:endParaRPr lang="en-US" sz="2000" dirty="0">
              <a:solidFill>
                <a:schemeClr val="accent6">
                  <a:lumMod val="60000"/>
                  <a:lumOff val="40000"/>
                </a:schemeClr>
              </a:solidFill>
              <a:latin typeface="Californian FB" pitchFamily="18" charset="0"/>
            </a:endParaRPr>
          </a:p>
        </p:txBody>
      </p:sp>
      <p:pic>
        <p:nvPicPr>
          <p:cNvPr id="13316" name="Picture 4" descr="C:\Gardner\Pictures\300r\mvc-010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714500"/>
            <a:ext cx="6858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5000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457200"/>
          </a:xfrm>
        </p:spPr>
        <p:txBody>
          <a:bodyPr/>
          <a:lstStyle/>
          <a:p>
            <a:pPr eaLnBrk="1" hangingPunct="1"/>
            <a:r>
              <a:rPr lang="en-US" sz="2400" b="1" dirty="0" smtClean="0">
                <a:solidFill>
                  <a:srgbClr val="A80000"/>
                </a:solidFill>
              </a:rPr>
              <a:t>SV300R</a:t>
            </a:r>
            <a:r>
              <a:rPr lang="en-US" sz="2400" b="1" dirty="0" smtClean="0">
                <a:solidFill>
                  <a:srgbClr val="A80000"/>
                </a:solidFill>
                <a:cs typeface="Arial" charset="0"/>
              </a:rPr>
              <a:t>™</a:t>
            </a:r>
            <a:endParaRPr lang="en-US" sz="2400" b="1" dirty="0" smtClean="0">
              <a:solidFill>
                <a:srgbClr val="A80000"/>
              </a:solidFill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533400" y="990600"/>
            <a:ext cx="807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threePt" dir="t"/>
            </a:scene3d>
            <a:sp3d prstMaterial="metal">
              <a:bevelT w="6350"/>
            </a:sp3d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itchFamily="18" charset="0"/>
              </a:rPr>
              <a:t>Tray is ready to be film sealed</a:t>
            </a:r>
            <a:endParaRPr lang="en-US" sz="2000" dirty="0">
              <a:solidFill>
                <a:schemeClr val="accent6">
                  <a:lumMod val="60000"/>
                  <a:lumOff val="40000"/>
                </a:schemeClr>
              </a:solidFill>
              <a:latin typeface="Californian FB" pitchFamily="18" charset="0"/>
            </a:endParaRPr>
          </a:p>
        </p:txBody>
      </p:sp>
      <p:pic>
        <p:nvPicPr>
          <p:cNvPr id="14340" name="Picture 4" descr="C:\Gardner\Pictures\300r\mvc-011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714500"/>
            <a:ext cx="6858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5000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457200"/>
          </a:xfrm>
        </p:spPr>
        <p:txBody>
          <a:bodyPr/>
          <a:lstStyle/>
          <a:p>
            <a:pPr eaLnBrk="1" hangingPunct="1"/>
            <a:r>
              <a:rPr lang="en-US" sz="2400" b="1" dirty="0" smtClean="0">
                <a:solidFill>
                  <a:srgbClr val="A80000"/>
                </a:solidFill>
              </a:rPr>
              <a:t>SV300R</a:t>
            </a:r>
            <a:r>
              <a:rPr lang="en-US" sz="2400" b="1" dirty="0" smtClean="0">
                <a:solidFill>
                  <a:srgbClr val="A80000"/>
                </a:solidFill>
                <a:cs typeface="Arial" charset="0"/>
              </a:rPr>
              <a:t>™</a:t>
            </a:r>
            <a:endParaRPr lang="en-US" sz="2400" b="1" dirty="0" smtClean="0">
              <a:solidFill>
                <a:srgbClr val="A80000"/>
              </a:solidFill>
            </a:endParaRPr>
          </a:p>
        </p:txBody>
      </p:sp>
      <p:sp>
        <p:nvSpPr>
          <p:cNvPr id="15363" name="Text Box 1027"/>
          <p:cNvSpPr txBox="1">
            <a:spLocks noChangeArrowheads="1"/>
          </p:cNvSpPr>
          <p:nvPr/>
        </p:nvSpPr>
        <p:spPr bwMode="auto">
          <a:xfrm>
            <a:off x="533400" y="990600"/>
            <a:ext cx="80772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threePt" dir="t"/>
            </a:scene3d>
            <a:sp3d prstMaterial="metal">
              <a:bevelT w="6350"/>
            </a:sp3d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itchFamily="18" charset="0"/>
              </a:rPr>
              <a:t>Pull sealing film across the tray to be sealed</a:t>
            </a:r>
            <a:endParaRPr lang="en-US" sz="2000" dirty="0">
              <a:solidFill>
                <a:schemeClr val="accent6">
                  <a:lumMod val="60000"/>
                  <a:lumOff val="40000"/>
                </a:schemeClr>
              </a:solidFill>
              <a:latin typeface="Californian FB" pitchFamily="18" charset="0"/>
            </a:endParaRPr>
          </a:p>
          <a:p>
            <a:pPr>
              <a:spcBef>
                <a:spcPct val="50000"/>
              </a:spcBef>
            </a:pPr>
            <a:endParaRPr lang="en-US" sz="2000" dirty="0">
              <a:latin typeface="Arial" charset="0"/>
            </a:endParaRPr>
          </a:p>
        </p:txBody>
      </p:sp>
      <p:pic>
        <p:nvPicPr>
          <p:cNvPr id="15364" name="Picture 1028" descr="C:\Gardner\Pictures\300r\MVC-012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714500"/>
            <a:ext cx="6858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5000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457200"/>
          </a:xfrm>
        </p:spPr>
        <p:txBody>
          <a:bodyPr/>
          <a:lstStyle/>
          <a:p>
            <a:pPr eaLnBrk="1" hangingPunct="1"/>
            <a:r>
              <a:rPr lang="en-US" sz="2400" b="1" dirty="0" smtClean="0">
                <a:solidFill>
                  <a:srgbClr val="A80000"/>
                </a:solidFill>
              </a:rPr>
              <a:t>SV300R</a:t>
            </a:r>
            <a:r>
              <a:rPr lang="en-US" sz="2400" b="1" dirty="0" smtClean="0">
                <a:solidFill>
                  <a:srgbClr val="A80000"/>
                </a:solidFill>
                <a:cs typeface="Arial" charset="0"/>
              </a:rPr>
              <a:t>™</a:t>
            </a:r>
            <a:endParaRPr lang="en-US" sz="2400" b="1" dirty="0" smtClean="0">
              <a:solidFill>
                <a:srgbClr val="A80000"/>
              </a:solidFill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533400" y="990600"/>
            <a:ext cx="807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threePt" dir="t"/>
            </a:scene3d>
            <a:sp3d prstMaterial="metal">
              <a:bevelT w="6350"/>
            </a:sp3d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itchFamily="18" charset="0"/>
              </a:rPr>
              <a:t>Pull down platen-sealing handle firmly for one to two seconds</a:t>
            </a:r>
            <a:endParaRPr lang="en-US" sz="2000" dirty="0">
              <a:solidFill>
                <a:schemeClr val="accent6">
                  <a:lumMod val="60000"/>
                  <a:lumOff val="40000"/>
                </a:schemeClr>
              </a:solidFill>
              <a:latin typeface="Californian FB" pitchFamily="18" charset="0"/>
            </a:endParaRPr>
          </a:p>
        </p:txBody>
      </p:sp>
      <p:pic>
        <p:nvPicPr>
          <p:cNvPr id="16388" name="Picture 4" descr="C:\Gardner\Pictures\VS 300R\MVC-017a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657350"/>
            <a:ext cx="6934200" cy="520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5000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457200"/>
          </a:xfrm>
        </p:spPr>
        <p:txBody>
          <a:bodyPr/>
          <a:lstStyle/>
          <a:p>
            <a:pPr eaLnBrk="1" hangingPunct="1"/>
            <a:r>
              <a:rPr lang="en-US" sz="2400" b="1" dirty="0" smtClean="0">
                <a:solidFill>
                  <a:srgbClr val="A80000"/>
                </a:solidFill>
              </a:rPr>
              <a:t>SV300R</a:t>
            </a:r>
            <a:r>
              <a:rPr lang="en-US" sz="2400" b="1" dirty="0" smtClean="0">
                <a:solidFill>
                  <a:srgbClr val="A80000"/>
                </a:solidFill>
                <a:cs typeface="Arial" charset="0"/>
              </a:rPr>
              <a:t>™</a:t>
            </a:r>
            <a:endParaRPr lang="en-US" sz="2400" b="1" dirty="0" smtClean="0">
              <a:solidFill>
                <a:srgbClr val="A80000"/>
              </a:solidFill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533400" y="990600"/>
            <a:ext cx="80772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threePt" dir="t"/>
            </a:scene3d>
            <a:sp3d prstMaterial="metal">
              <a:bevelT w="6350"/>
            </a:sp3d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itchFamily="18" charset="0"/>
              </a:rPr>
              <a:t>All Done!</a:t>
            </a:r>
            <a:endParaRPr lang="en-US" sz="2000" dirty="0">
              <a:solidFill>
                <a:schemeClr val="accent6">
                  <a:lumMod val="60000"/>
                  <a:lumOff val="40000"/>
                </a:schemeClr>
              </a:solidFill>
              <a:latin typeface="Californian FB" pitchFamily="18" charset="0"/>
            </a:endParaRPr>
          </a:p>
          <a:p>
            <a:pPr>
              <a:spcBef>
                <a:spcPct val="50000"/>
              </a:spcBef>
            </a:pPr>
            <a:endParaRPr lang="en-US" sz="2000" dirty="0">
              <a:latin typeface="Arial" charset="0"/>
            </a:endParaRPr>
          </a:p>
        </p:txBody>
      </p:sp>
      <p:pic>
        <p:nvPicPr>
          <p:cNvPr id="17412" name="Picture 4" descr="C:\Gardner\Pictures\300r\MVC-013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714500"/>
            <a:ext cx="6858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5000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457200"/>
          </a:xfrm>
        </p:spPr>
        <p:txBody>
          <a:bodyPr/>
          <a:lstStyle/>
          <a:p>
            <a:pPr eaLnBrk="1" hangingPunct="1"/>
            <a:r>
              <a:rPr lang="en-US" sz="2400" b="1" dirty="0" smtClean="0">
                <a:solidFill>
                  <a:srgbClr val="A80000"/>
                </a:solidFill>
              </a:rPr>
              <a:t>SV300R</a:t>
            </a:r>
            <a:r>
              <a:rPr lang="en-US" sz="2400" b="1" dirty="0" smtClean="0">
                <a:solidFill>
                  <a:srgbClr val="A80000"/>
                </a:solidFill>
                <a:cs typeface="Arial" charset="0"/>
              </a:rPr>
              <a:t>™</a:t>
            </a:r>
            <a:r>
              <a:rPr lang="en-US" sz="2400" b="1" dirty="0" smtClean="0">
                <a:solidFill>
                  <a:srgbClr val="A80000"/>
                </a:solidFill>
              </a:rPr>
              <a:t> </a:t>
            </a:r>
            <a:r>
              <a:rPr lang="en-US" sz="2400" b="1" dirty="0" smtClean="0">
                <a:solidFill>
                  <a:srgbClr val="A80000"/>
                </a:solidFill>
                <a:latin typeface="Californian FB" pitchFamily="18" charset="0"/>
              </a:rPr>
              <a:t>Sealing Solution- SPECIFICATIONS: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828800"/>
            <a:ext cx="8763000" cy="5029200"/>
          </a:xfrm>
        </p:spPr>
        <p:txBody>
          <a:bodyPr>
            <a:scene3d>
              <a:camera prst="orthographicFront"/>
              <a:lightRig rig="threePt" dir="t"/>
            </a:scene3d>
            <a:sp3d prstMaterial="metal">
              <a:bevelT w="12700"/>
            </a:sp3d>
          </a:bodyPr>
          <a:lstStyle/>
          <a:p>
            <a:pPr eaLnBrk="1" hangingPunct="1">
              <a:buClr>
                <a:schemeClr val="accent2"/>
              </a:buClr>
              <a:buBlip>
                <a:blip r:embed="rId2"/>
              </a:buBlip>
            </a:pPr>
            <a:r>
              <a:rPr lang="en-US" sz="1600" b="1" dirty="0" smtClean="0">
                <a:solidFill>
                  <a:srgbClr val="A80000"/>
                </a:solidFill>
              </a:rPr>
              <a:t>SV300R</a:t>
            </a:r>
            <a:r>
              <a:rPr lang="en-US" sz="1600" b="1" dirty="0" smtClean="0">
                <a:solidFill>
                  <a:srgbClr val="A80000"/>
                </a:solidFill>
                <a:cs typeface="Arial" charset="0"/>
              </a:rPr>
              <a:t>™</a:t>
            </a: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>		</a:t>
            </a:r>
            <a: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itchFamily="18" charset="0"/>
              </a:rPr>
              <a:t>Length			25.750”</a:t>
            </a:r>
            <a:b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itchFamily="18" charset="0"/>
              </a:rPr>
            </a:br>
            <a: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itchFamily="18" charset="0"/>
              </a:rPr>
              <a:t>		Width			14.00”</a:t>
            </a:r>
            <a:b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itchFamily="18" charset="0"/>
              </a:rPr>
            </a:br>
            <a: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itchFamily="18" charset="0"/>
              </a:rPr>
              <a:t>		Height (open)		21.500”</a:t>
            </a:r>
            <a:b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itchFamily="18" charset="0"/>
              </a:rPr>
            </a:br>
            <a: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itchFamily="18" charset="0"/>
              </a:rPr>
              <a:t>		Height (closed)		9.250”</a:t>
            </a:r>
            <a:b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itchFamily="18" charset="0"/>
              </a:rPr>
            </a:br>
            <a: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itchFamily="18" charset="0"/>
              </a:rPr>
              <a:t>		Weight ( with die)		*38 lbs. *(includes one tray-holder)	                                                      		Maximum Tray Size		8” x 10”</a:t>
            </a:r>
            <a:b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itchFamily="18" charset="0"/>
              </a:rPr>
            </a:br>
            <a: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itchFamily="18" charset="0"/>
              </a:rPr>
              <a:t>		Electrical			120 VAC</a:t>
            </a:r>
            <a:b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itchFamily="18" charset="0"/>
              </a:rPr>
            </a:br>
            <a: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itchFamily="18" charset="0"/>
              </a:rPr>
              <a:t>					60 Cycles</a:t>
            </a:r>
            <a:b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itchFamily="18" charset="0"/>
              </a:rPr>
            </a:br>
            <a: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itchFamily="18" charset="0"/>
              </a:rPr>
              <a:t>					10 AMP</a:t>
            </a:r>
            <a:b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itchFamily="18" charset="0"/>
              </a:rPr>
            </a:br>
            <a: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itchFamily="18" charset="0"/>
              </a:rPr>
              <a:t>		FDA APPROVED</a:t>
            </a:r>
            <a:b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itchFamily="18" charset="0"/>
              </a:rPr>
            </a:br>
            <a: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itchFamily="18" charset="0"/>
              </a:rPr>
              <a:t>		ETL/C-ETL COMPLIANCE		#97001925-001</a:t>
            </a:r>
            <a:r>
              <a:rPr lang="en-US" sz="1200" dirty="0" smtClean="0">
                <a:solidFill>
                  <a:srgbClr val="800080"/>
                </a:solidFill>
              </a:rPr>
              <a:t/>
            </a:r>
            <a:br>
              <a:rPr lang="en-US" sz="1200" dirty="0" smtClean="0">
                <a:solidFill>
                  <a:srgbClr val="800080"/>
                </a:solidFill>
              </a:rPr>
            </a:br>
            <a:endParaRPr lang="en-US" sz="1200" dirty="0" smtClean="0">
              <a:solidFill>
                <a:schemeClr val="bg2"/>
              </a:solidFill>
            </a:endParaRPr>
          </a:p>
          <a:p>
            <a:pPr eaLnBrk="1" hangingPunct="1">
              <a:buClr>
                <a:schemeClr val="accent2"/>
              </a:buClr>
              <a:buBlip>
                <a:blip r:embed="rId2"/>
              </a:buBlip>
            </a:pPr>
            <a:r>
              <a:rPr lang="en-US" sz="1600" b="1" dirty="0" smtClean="0">
                <a:solidFill>
                  <a:srgbClr val="A80000"/>
                </a:solidFill>
                <a:latin typeface="Californian FB" pitchFamily="18" charset="0"/>
              </a:rPr>
              <a:t>Lid Film</a:t>
            </a: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200" dirty="0" smtClean="0"/>
              <a:t>		</a:t>
            </a:r>
            <a: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itchFamily="18" charset="0"/>
              </a:rPr>
              <a:t>Maximum web width: 9.250”                    Rolled Film on 3” cores/10” roll diameter</a:t>
            </a:r>
          </a:p>
          <a:p>
            <a:pPr eaLnBrk="1" hangingPunct="1">
              <a:buClr>
                <a:schemeClr val="accent2"/>
              </a:buClr>
              <a:buBlip>
                <a:blip r:embed="rId2"/>
              </a:buBlip>
            </a:pPr>
            <a:r>
              <a:rPr lang="en-US" sz="1600" b="1" dirty="0" smtClean="0">
                <a:solidFill>
                  <a:srgbClr val="A80000"/>
                </a:solidFill>
                <a:latin typeface="Californian FB" pitchFamily="18" charset="0"/>
              </a:rPr>
              <a:t>Warranty</a:t>
            </a:r>
            <a:r>
              <a:rPr lang="en-US" sz="1400" b="1" dirty="0" smtClean="0">
                <a:solidFill>
                  <a:schemeClr val="tx2"/>
                </a:solidFill>
              </a:rPr>
              <a:t/>
            </a:r>
            <a:br>
              <a:rPr lang="en-US" sz="1400" b="1" dirty="0" smtClean="0">
                <a:solidFill>
                  <a:schemeClr val="tx2"/>
                </a:solidFill>
              </a:rPr>
            </a:br>
            <a:r>
              <a:rPr lang="en-US" sz="1200" dirty="0" smtClean="0"/>
              <a:t>		</a:t>
            </a:r>
            <a:r>
              <a:rPr lang="en-US" sz="1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itchFamily="18" charset="0"/>
              </a:rPr>
              <a:t>Ninety days from receipt; parts and labor</a:t>
            </a:r>
          </a:p>
          <a:p>
            <a:pPr eaLnBrk="1" hangingPunct="1">
              <a:buClr>
                <a:schemeClr val="accent2"/>
              </a:buClr>
            </a:pPr>
            <a:endParaRPr lang="en-US" sz="1200" dirty="0" smtClean="0"/>
          </a:p>
          <a:p>
            <a:pPr eaLnBrk="1" hangingPunct="1"/>
            <a:endParaRPr lang="en-US" sz="1200" b="1" dirty="0" smtClean="0"/>
          </a:p>
        </p:txBody>
      </p:sp>
    </p:spTree>
  </p:cSld>
  <p:clrMapOvr>
    <a:masterClrMapping/>
  </p:clrMapOvr>
  <p:transition spd="med" advTm="10000"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182563"/>
            <a:ext cx="7239000" cy="579437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i="1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endParaRPr lang="en-US" sz="2000" b="1" smtClean="0">
              <a:solidFill>
                <a:srgbClr val="996600"/>
              </a:solidFill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905000"/>
            <a:ext cx="7772400" cy="685800"/>
          </a:xfrm>
        </p:spPr>
        <p:txBody>
          <a:bodyPr/>
          <a:lstStyle/>
          <a:p>
            <a:pPr eaLnBrk="1" hangingPunct="1">
              <a:buClr>
                <a:schemeClr val="accent2"/>
              </a:buClr>
            </a:pPr>
            <a:endParaRPr lang="en-US" sz="1200" dirty="0" smtClean="0"/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3200400" y="2057400"/>
            <a:ext cx="57912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balanced" dir="t"/>
            </a:scene3d>
            <a:sp3d>
              <a:bevelT w="12700"/>
              <a:bevelB w="0"/>
            </a:sp3d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</a:rPr>
              <a:t>                     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</a:rPr>
              <a:t>7627 Somerset Blvd.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latin typeface="Arial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</a:rPr>
              <a:t>                     Paramount, CA 90723</a:t>
            </a:r>
          </a:p>
          <a:p>
            <a:pPr>
              <a:spcBef>
                <a:spcPct val="50000"/>
              </a:spcBef>
              <a:defRPr/>
            </a:pPr>
            <a:endParaRPr lang="en-US" dirty="0">
              <a:solidFill>
                <a:schemeClr val="bg2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latin typeface="Arial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rgbClr val="DDDDDD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</a:rPr>
              <a:t>                      </a:t>
            </a:r>
            <a:r>
              <a:rPr lang="en-US" dirty="0">
                <a:solidFill>
                  <a:srgbClr val="FFBE07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</a:rPr>
              <a:t> </a:t>
            </a:r>
            <a:r>
              <a:rPr lang="en-US" dirty="0">
                <a:solidFill>
                  <a:srgbClr val="A8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</a:rPr>
              <a:t>T: (</a:t>
            </a:r>
            <a:r>
              <a:rPr lang="en-US" dirty="0" smtClean="0">
                <a:solidFill>
                  <a:srgbClr val="A8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</a:rPr>
              <a:t>562)630-6700</a:t>
            </a:r>
            <a:endParaRPr lang="en-US" dirty="0">
              <a:solidFill>
                <a:srgbClr val="A80000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latin typeface="Arial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A8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</a:rPr>
              <a:t>                      </a:t>
            </a:r>
            <a:r>
              <a:rPr lang="en-US" sz="1600" smtClean="0">
                <a:solidFill>
                  <a:srgbClr val="A8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</a:rPr>
              <a:t>www.PlatinumPkgGroup.com</a:t>
            </a:r>
            <a:endParaRPr lang="en-US" sz="2000" dirty="0">
              <a:solidFill>
                <a:srgbClr val="A80000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latin typeface="Arial" charset="0"/>
            </a:endParaRPr>
          </a:p>
          <a:p>
            <a:pPr>
              <a:spcBef>
                <a:spcPct val="50000"/>
              </a:spcBef>
              <a:defRPr/>
            </a:pPr>
            <a:endParaRPr lang="en-US" dirty="0">
              <a:effectLst>
                <a:outerShdw blurRad="50800" dist="50800" dir="5400000" algn="ctr" rotWithShape="0">
                  <a:schemeClr val="bg1"/>
                </a:outerShdw>
              </a:effectLst>
              <a:latin typeface="Arial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Californian FB" pitchFamily="18" charset="0"/>
              </a:rPr>
              <a:t>Call and Order a </a:t>
            </a:r>
            <a:r>
              <a:rPr lang="en-US" b="1" u="sng" dirty="0">
                <a:solidFill>
                  <a:srgbClr val="A8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</a:rPr>
              <a:t>SV300R</a:t>
            </a:r>
            <a:r>
              <a:rPr lang="en-US" b="1" u="sng" dirty="0">
                <a:solidFill>
                  <a:srgbClr val="A8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Arial" charset="0"/>
                <a:cs typeface="Arial" charset="0"/>
              </a:rPr>
              <a:t>™</a:t>
            </a:r>
            <a:r>
              <a:rPr lang="en-US" sz="1200" b="1" dirty="0">
                <a:solidFill>
                  <a:srgbClr val="A80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 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Californian FB" pitchFamily="18" charset="0"/>
              </a:rPr>
              <a:t>Today!</a:t>
            </a:r>
          </a:p>
        </p:txBody>
      </p:sp>
      <p:pic>
        <p:nvPicPr>
          <p:cNvPr id="32774" name="Picture 10" descr="MVC-001a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14400" y="1143000"/>
            <a:ext cx="57150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985768" y="228600"/>
            <a:ext cx="717247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The Platinum Packaging Group</a:t>
            </a:r>
            <a:endParaRPr lang="en-US" sz="4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utoUpdateAnimBg="0"/>
      <p:bldP spid="3174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457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b="1" dirty="0" smtClean="0">
                <a:solidFill>
                  <a:srgbClr val="A80000"/>
                </a:solidFill>
              </a:rPr>
              <a:t>SV300R</a:t>
            </a:r>
            <a:r>
              <a:rPr lang="en-US" sz="2400" b="1" dirty="0" smtClean="0">
                <a:solidFill>
                  <a:srgbClr val="A80000"/>
                </a:solidFill>
                <a:cs typeface="Arial" charset="0"/>
              </a:rPr>
              <a:t>™</a:t>
            </a:r>
            <a:r>
              <a:rPr lang="en-US" sz="2400" b="1" dirty="0" smtClean="0">
                <a:solidFill>
                  <a:srgbClr val="A80000"/>
                </a:solidFill>
              </a:rPr>
              <a:t> SEALING SOLUTION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0" y="1981200"/>
            <a:ext cx="9144000" cy="4572000"/>
          </a:xfrm>
          <a:ln>
            <a:noFill/>
          </a:ln>
        </p:spPr>
        <p:txBody>
          <a:bodyPr>
            <a:scene3d>
              <a:camera prst="orthographicFront">
                <a:rot lat="0" lon="0" rev="0"/>
              </a:camera>
              <a:lightRig rig="harsh" dir="t"/>
            </a:scene3d>
            <a:sp3d prstMaterial="metal">
              <a:bevelT w="6350"/>
            </a:sp3d>
          </a:bodyPr>
          <a:lstStyle/>
          <a:p>
            <a:pPr eaLnBrk="1" hangingPunct="1">
              <a:buClr>
                <a:schemeClr val="accent2"/>
              </a:buClr>
              <a:buNone/>
            </a:pPr>
            <a:r>
              <a:rPr lang="en-US" sz="2400" b="1" dirty="0" smtClean="0">
                <a:ln w="0"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itchFamily="18" charset="0"/>
              </a:rPr>
              <a:t>Provides a low cost film sealing (closure) option</a:t>
            </a:r>
            <a:br>
              <a:rPr lang="en-US" sz="2400" b="1" dirty="0" smtClean="0">
                <a:ln w="0"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itchFamily="18" charset="0"/>
              </a:rPr>
            </a:br>
            <a:endParaRPr lang="en-US" sz="2400" b="1" dirty="0" smtClean="0">
              <a:ln w="0"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accent6">
                  <a:lumMod val="60000"/>
                  <a:lumOff val="40000"/>
                </a:schemeClr>
              </a:solidFill>
              <a:latin typeface="Californian FB" pitchFamily="18" charset="0"/>
            </a:endParaRPr>
          </a:p>
          <a:p>
            <a:pPr eaLnBrk="1" hangingPunct="1">
              <a:buClr>
                <a:schemeClr val="tx1">
                  <a:lumMod val="95000"/>
                </a:schemeClr>
              </a:buClr>
              <a:buBlip>
                <a:blip r:embed="rId2"/>
              </a:buBlip>
            </a:pPr>
            <a:r>
              <a:rPr lang="en-US" sz="2400" b="1" dirty="0" smtClean="0">
                <a:ln w="0"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itchFamily="18" charset="0"/>
              </a:rPr>
              <a:t>Efficient. Seals 8 - 10 trays per minute</a:t>
            </a:r>
          </a:p>
          <a:p>
            <a:pPr eaLnBrk="1" hangingPunct="1">
              <a:buClr>
                <a:schemeClr val="accent2"/>
              </a:buClr>
            </a:pPr>
            <a:endParaRPr lang="en-US" sz="2400" b="1" dirty="0" smtClean="0">
              <a:ln w="0"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accent6">
                  <a:lumMod val="60000"/>
                  <a:lumOff val="40000"/>
                </a:schemeClr>
              </a:solidFill>
              <a:latin typeface="Californian FB" pitchFamily="18" charset="0"/>
              <a:cs typeface="Arial" charset="0"/>
            </a:endParaRPr>
          </a:p>
          <a:p>
            <a:pPr eaLnBrk="1" hangingPunct="1">
              <a:buClr>
                <a:schemeClr val="accent2"/>
              </a:buClr>
              <a:buBlip>
                <a:blip r:embed="rId2"/>
              </a:buBlip>
            </a:pPr>
            <a:r>
              <a:rPr lang="en-US" sz="2400" b="1" dirty="0" smtClean="0">
                <a:ln w="0"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itchFamily="18" charset="0"/>
                <a:cs typeface="Arial" charset="0"/>
              </a:rPr>
              <a:t>Easy-to-use</a:t>
            </a:r>
            <a:br>
              <a:rPr lang="en-US" sz="2400" b="1" dirty="0" smtClean="0">
                <a:ln w="0"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itchFamily="18" charset="0"/>
                <a:cs typeface="Arial" charset="0"/>
              </a:rPr>
            </a:br>
            <a:endParaRPr lang="en-US" sz="2400" b="1" dirty="0" smtClean="0">
              <a:ln w="0"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accent6">
                  <a:lumMod val="60000"/>
                  <a:lumOff val="40000"/>
                </a:schemeClr>
              </a:solidFill>
              <a:latin typeface="Californian FB" pitchFamily="18" charset="0"/>
              <a:cs typeface="Arial" charset="0"/>
            </a:endParaRPr>
          </a:p>
          <a:p>
            <a:pPr eaLnBrk="1" hangingPunct="1">
              <a:buClr>
                <a:schemeClr val="accent2"/>
              </a:buClr>
              <a:buBlip>
                <a:blip r:embed="rId2"/>
              </a:buBlip>
            </a:pPr>
            <a:r>
              <a:rPr lang="en-US" sz="2400" b="1" dirty="0" smtClean="0">
                <a:ln w="0"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itchFamily="18" charset="0"/>
                <a:cs typeface="Arial" charset="0"/>
              </a:rPr>
              <a:t>Versatile: Seals PET Paperboard, CPET, PP, OPS, and HDPE Trays</a:t>
            </a:r>
            <a:br>
              <a:rPr lang="en-US" sz="2400" b="1" dirty="0" smtClean="0">
                <a:ln w="0"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itchFamily="18" charset="0"/>
                <a:cs typeface="Arial" charset="0"/>
              </a:rPr>
            </a:br>
            <a:endParaRPr lang="en-US" sz="2400" b="1" dirty="0" smtClean="0">
              <a:ln w="0"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accent6">
                  <a:lumMod val="60000"/>
                  <a:lumOff val="40000"/>
                </a:schemeClr>
              </a:solidFill>
              <a:latin typeface="Californian FB" pitchFamily="18" charset="0"/>
              <a:cs typeface="Arial" charset="0"/>
            </a:endParaRPr>
          </a:p>
          <a:p>
            <a:pPr eaLnBrk="1" hangingPunct="1">
              <a:buClr>
                <a:schemeClr val="accent2"/>
              </a:buClr>
              <a:buBlip>
                <a:blip r:embed="rId2"/>
              </a:buBlip>
            </a:pPr>
            <a:r>
              <a:rPr lang="en-US" sz="2400" b="1" dirty="0" smtClean="0">
                <a:ln w="0"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itchFamily="18" charset="0"/>
                <a:cs typeface="Arial" charset="0"/>
              </a:rPr>
              <a:t>Compact - requires little counter or table space</a:t>
            </a:r>
            <a:r>
              <a:rPr lang="en-US" sz="2400" b="1" dirty="0" smtClean="0">
                <a:ln w="0"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bg2"/>
                </a:solidFill>
                <a:cs typeface="Arial" charset="0"/>
              </a:rPr>
              <a:t/>
            </a:r>
            <a:br>
              <a:rPr lang="en-US" sz="2400" b="1" dirty="0" smtClean="0">
                <a:ln w="0"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bg2"/>
                </a:solidFill>
                <a:cs typeface="Arial" charset="0"/>
              </a:rPr>
            </a:br>
            <a:endParaRPr lang="en-US" sz="2400" b="1" dirty="0" smtClean="0">
              <a:ln w="0"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/>
              </a:solidFill>
              <a:cs typeface="Arial" charset="0"/>
            </a:endParaRPr>
          </a:p>
          <a:p>
            <a:pPr eaLnBrk="1" hangingPunct="1">
              <a:buClr>
                <a:schemeClr val="accent2"/>
              </a:buClr>
              <a:buFont typeface="Wingdings" pitchFamily="2" charset="2"/>
              <a:buNone/>
            </a:pPr>
            <a:endParaRPr lang="en-US" sz="2400" b="1" dirty="0" smtClean="0">
              <a:ln w="0"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 advTm="27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0B1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500"/>
                            </p:stCondLst>
                            <p:childTnLst>
                              <p:par>
                                <p:cTn id="12" presetID="23" presetClass="entr" presetSubtype="36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0B1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9000"/>
                            </p:stCondLst>
                            <p:childTnLst>
                              <p:par>
                                <p:cTn id="19" presetID="23" presetClass="entr" presetSubtype="36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0B1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3500"/>
                            </p:stCondLst>
                            <p:childTnLst>
                              <p:par>
                                <p:cTn id="26" presetID="23" presetClass="entr" presetSubtype="36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0B1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8000"/>
                            </p:stCondLst>
                            <p:childTnLst>
                              <p:par>
                                <p:cTn id="33" presetID="23" presetClass="entr" presetSubtype="36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0B1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 advAuto="400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457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b="1" dirty="0" smtClean="0">
                <a:solidFill>
                  <a:srgbClr val="A80000"/>
                </a:solidFill>
              </a:rPr>
              <a:t>SV300R</a:t>
            </a:r>
            <a:r>
              <a:rPr lang="en-US" sz="2400" b="1" dirty="0" smtClean="0">
                <a:solidFill>
                  <a:srgbClr val="A80000"/>
                </a:solidFill>
                <a:cs typeface="Arial" charset="0"/>
              </a:rPr>
              <a:t>™</a:t>
            </a:r>
            <a:r>
              <a:rPr lang="en-US" sz="2400" b="1" dirty="0" smtClean="0">
                <a:solidFill>
                  <a:srgbClr val="A80000"/>
                </a:solidFill>
              </a:rPr>
              <a:t> </a:t>
            </a:r>
            <a:r>
              <a:rPr lang="en-US" sz="2400" b="1" dirty="0" smtClean="0">
                <a:solidFill>
                  <a:srgbClr val="A80000"/>
                </a:solidFill>
                <a:cs typeface="Arial" charset="0"/>
              </a:rPr>
              <a:t>Sealing Solution - 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533400" y="990600"/>
            <a:ext cx="807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threePt" dir="t"/>
            </a:scene3d>
            <a:sp3d prstMaterial="metal">
              <a:bevelT w="6350"/>
            </a:sp3d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itchFamily="18" charset="0"/>
                <a:cs typeface="Arial" charset="0"/>
              </a:rPr>
              <a:t>New &amp; Improved Features &amp; Benefits!</a:t>
            </a:r>
          </a:p>
        </p:txBody>
      </p:sp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228600" y="1752600"/>
            <a:ext cx="8458200" cy="5087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balanced" dir="t"/>
            </a:scene3d>
            <a:sp3d prstMaterial="metal">
              <a:bevelT w="6350"/>
            </a:sp3d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rgbClr val="CC9900"/>
              </a:buClr>
              <a:buSzPct val="70000"/>
              <a:buBlip>
                <a:blip r:embed="rId2"/>
              </a:buBlip>
            </a:pPr>
            <a:r>
              <a:rPr lang="en-US" sz="2000" b="1" u="sng" dirty="0">
                <a:solidFill>
                  <a:srgbClr val="A80000"/>
                </a:solidFill>
                <a:latin typeface="Californian FB" pitchFamily="18" charset="0"/>
              </a:rPr>
              <a:t>New!</a:t>
            </a:r>
            <a:r>
              <a:rPr lang="en-US" sz="2000" b="1" dirty="0">
                <a:solidFill>
                  <a:srgbClr val="A80000"/>
                </a:solidFill>
                <a:latin typeface="Californian FB" pitchFamily="18" charset="0"/>
              </a:rPr>
              <a:t> </a:t>
            </a:r>
            <a:r>
              <a:rPr lang="en-US" sz="1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itchFamily="18" charset="0"/>
              </a:rPr>
              <a:t>Film staging bar - assures good tight seals</a:t>
            </a:r>
            <a:r>
              <a:rPr lang="en-US" sz="1800" b="1" dirty="0">
                <a:solidFill>
                  <a:srgbClr val="800080"/>
                </a:solidFill>
                <a:latin typeface="Californian FB" pitchFamily="18" charset="0"/>
              </a:rPr>
              <a:t/>
            </a:r>
            <a:br>
              <a:rPr lang="en-US" sz="1800" b="1" dirty="0">
                <a:solidFill>
                  <a:srgbClr val="800080"/>
                </a:solidFill>
                <a:latin typeface="Californian FB" pitchFamily="18" charset="0"/>
              </a:rPr>
            </a:br>
            <a:endParaRPr lang="en-US" sz="1800" b="1" dirty="0">
              <a:solidFill>
                <a:srgbClr val="800080"/>
              </a:solidFill>
              <a:latin typeface="Californian FB" pitchFamily="18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rgbClr val="CC9900"/>
              </a:buClr>
              <a:buSzPct val="70000"/>
              <a:buBlip>
                <a:blip r:embed="rId2"/>
              </a:buBlip>
            </a:pPr>
            <a:r>
              <a:rPr lang="en-US" sz="2000" b="1" u="sng" dirty="0">
                <a:solidFill>
                  <a:srgbClr val="A80000"/>
                </a:solidFill>
                <a:latin typeface="Californian FB" pitchFamily="18" charset="0"/>
              </a:rPr>
              <a:t>New!</a:t>
            </a:r>
            <a:r>
              <a:rPr lang="en-US" sz="2000" b="1" dirty="0">
                <a:solidFill>
                  <a:srgbClr val="A80000"/>
                </a:solidFill>
                <a:latin typeface="Californian FB" pitchFamily="18" charset="0"/>
              </a:rPr>
              <a:t> </a:t>
            </a:r>
            <a:r>
              <a:rPr lang="en-US" sz="1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itchFamily="18" charset="0"/>
              </a:rPr>
              <a:t>S</a:t>
            </a:r>
            <a:r>
              <a:rPr lang="en-US" sz="1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itchFamily="18" charset="0"/>
                <a:cs typeface="Arial" charset="0"/>
              </a:rPr>
              <a:t>ealing head opens up higher for easy access to film</a:t>
            </a:r>
            <a:r>
              <a:rPr lang="en-US" sz="1800" b="1" dirty="0">
                <a:solidFill>
                  <a:srgbClr val="800080"/>
                </a:solidFill>
                <a:latin typeface="Californian FB" pitchFamily="18" charset="0"/>
                <a:cs typeface="Arial" charset="0"/>
              </a:rPr>
              <a:t/>
            </a:r>
            <a:br>
              <a:rPr lang="en-US" sz="1800" b="1" dirty="0">
                <a:solidFill>
                  <a:srgbClr val="800080"/>
                </a:solidFill>
                <a:latin typeface="Californian FB" pitchFamily="18" charset="0"/>
                <a:cs typeface="Arial" charset="0"/>
              </a:rPr>
            </a:br>
            <a:endParaRPr lang="en-US" sz="1800" b="1" dirty="0">
              <a:solidFill>
                <a:srgbClr val="800080"/>
              </a:solidFill>
              <a:latin typeface="Californian FB" pitchFamily="18" charset="0"/>
              <a:cs typeface="Arial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rgbClr val="CC9900"/>
              </a:buClr>
              <a:buSzPct val="70000"/>
              <a:buBlip>
                <a:blip r:embed="rId2"/>
              </a:buBlip>
            </a:pPr>
            <a:r>
              <a:rPr lang="en-US" sz="2000" b="1" u="sng" dirty="0">
                <a:solidFill>
                  <a:srgbClr val="A80000"/>
                </a:solidFill>
                <a:latin typeface="Californian FB" pitchFamily="18" charset="0"/>
              </a:rPr>
              <a:t>New!</a:t>
            </a:r>
            <a:r>
              <a:rPr lang="en-US" sz="2000" b="1" dirty="0">
                <a:solidFill>
                  <a:srgbClr val="A80000"/>
                </a:solidFill>
                <a:latin typeface="Californian FB" pitchFamily="18" charset="0"/>
              </a:rPr>
              <a:t> </a:t>
            </a:r>
            <a:r>
              <a:rPr lang="en-US" sz="1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itchFamily="18" charset="0"/>
              </a:rPr>
              <a:t>Easy to read thermometer for temperature control and monitoring</a:t>
            </a:r>
            <a:r>
              <a:rPr lang="en-US" sz="1800" b="1" dirty="0">
                <a:solidFill>
                  <a:srgbClr val="800080"/>
                </a:solidFill>
                <a:latin typeface="Californian FB" pitchFamily="18" charset="0"/>
              </a:rPr>
              <a:t/>
            </a:r>
            <a:br>
              <a:rPr lang="en-US" sz="1800" b="1" dirty="0">
                <a:solidFill>
                  <a:srgbClr val="800080"/>
                </a:solidFill>
                <a:latin typeface="Californian FB" pitchFamily="18" charset="0"/>
              </a:rPr>
            </a:br>
            <a:endParaRPr lang="en-US" sz="1800" b="1" dirty="0">
              <a:solidFill>
                <a:srgbClr val="800080"/>
              </a:solidFill>
              <a:latin typeface="Californian FB" pitchFamily="18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rgbClr val="CC9900"/>
              </a:buClr>
              <a:buSzPct val="70000"/>
              <a:buBlip>
                <a:blip r:embed="rId2"/>
              </a:buBlip>
            </a:pPr>
            <a:r>
              <a:rPr lang="en-US" sz="2000" b="1" u="sng" dirty="0">
                <a:solidFill>
                  <a:srgbClr val="A80000"/>
                </a:solidFill>
                <a:latin typeface="Californian FB" pitchFamily="18" charset="0"/>
              </a:rPr>
              <a:t>New!</a:t>
            </a:r>
            <a:r>
              <a:rPr lang="en-US" sz="2000" b="1" dirty="0">
                <a:solidFill>
                  <a:srgbClr val="A80000"/>
                </a:solidFill>
                <a:latin typeface="Californian FB" pitchFamily="18" charset="0"/>
              </a:rPr>
              <a:t> </a:t>
            </a:r>
            <a:r>
              <a:rPr lang="en-US" sz="1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itchFamily="18" charset="0"/>
              </a:rPr>
              <a:t>Film cut-off less than 1/4” from back of tray</a:t>
            </a:r>
            <a:r>
              <a:rPr lang="en-US" sz="1800" b="1" dirty="0">
                <a:solidFill>
                  <a:srgbClr val="800080"/>
                </a:solidFill>
                <a:latin typeface="Californian FB" pitchFamily="18" charset="0"/>
              </a:rPr>
              <a:t/>
            </a:r>
            <a:br>
              <a:rPr lang="en-US" sz="1800" b="1" dirty="0">
                <a:solidFill>
                  <a:srgbClr val="800080"/>
                </a:solidFill>
                <a:latin typeface="Californian FB" pitchFamily="18" charset="0"/>
              </a:rPr>
            </a:br>
            <a:endParaRPr lang="en-US" sz="1800" b="1" dirty="0">
              <a:solidFill>
                <a:srgbClr val="800080"/>
              </a:solidFill>
              <a:latin typeface="Californian FB" pitchFamily="18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rgbClr val="CC9900"/>
              </a:buClr>
              <a:buSzPct val="70000"/>
              <a:buBlip>
                <a:blip r:embed="rId2"/>
              </a:buBlip>
            </a:pPr>
            <a:r>
              <a:rPr lang="en-US" sz="2000" b="1" u="sng" dirty="0">
                <a:solidFill>
                  <a:srgbClr val="A80000"/>
                </a:solidFill>
                <a:latin typeface="Californian FB" pitchFamily="18" charset="0"/>
              </a:rPr>
              <a:t>New!</a:t>
            </a:r>
            <a:r>
              <a:rPr lang="en-US" sz="2000" b="1" dirty="0">
                <a:solidFill>
                  <a:srgbClr val="A80000"/>
                </a:solidFill>
                <a:latin typeface="Californian FB" pitchFamily="18" charset="0"/>
              </a:rPr>
              <a:t> </a:t>
            </a:r>
            <a:r>
              <a:rPr lang="en-US" sz="1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itchFamily="18" charset="0"/>
              </a:rPr>
              <a:t>Heat-seals trays up to a maximum: 10” long x 8” wide x 4-1/2” depth</a:t>
            </a:r>
            <a:r>
              <a:rPr lang="en-US" sz="1800" b="1" dirty="0">
                <a:solidFill>
                  <a:srgbClr val="800080"/>
                </a:solidFill>
                <a:latin typeface="Californian FB" pitchFamily="18" charset="0"/>
              </a:rPr>
              <a:t/>
            </a:r>
            <a:br>
              <a:rPr lang="en-US" sz="1800" b="1" dirty="0">
                <a:solidFill>
                  <a:srgbClr val="800080"/>
                </a:solidFill>
                <a:latin typeface="Californian FB" pitchFamily="18" charset="0"/>
              </a:rPr>
            </a:br>
            <a:endParaRPr lang="en-US" sz="1800" b="1" dirty="0">
              <a:solidFill>
                <a:srgbClr val="800080"/>
              </a:solidFill>
              <a:latin typeface="Californian FB" pitchFamily="18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rgbClr val="CC9900"/>
              </a:buClr>
              <a:buSzPct val="70000"/>
              <a:buBlip>
                <a:blip r:embed="rId2"/>
              </a:buBlip>
            </a:pPr>
            <a:r>
              <a:rPr lang="en-US" sz="2000" b="1" u="sng" dirty="0">
                <a:solidFill>
                  <a:srgbClr val="A80000"/>
                </a:solidFill>
                <a:latin typeface="Californian FB" pitchFamily="18" charset="0"/>
              </a:rPr>
              <a:t>New!</a:t>
            </a:r>
            <a:r>
              <a:rPr lang="en-US" sz="2000" b="1" dirty="0">
                <a:solidFill>
                  <a:srgbClr val="A80000"/>
                </a:solidFill>
                <a:latin typeface="Californian FB" pitchFamily="18" charset="0"/>
              </a:rPr>
              <a:t> </a:t>
            </a:r>
            <a:r>
              <a:rPr lang="en-US" sz="1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itchFamily="18" charset="0"/>
              </a:rPr>
              <a:t>Stronger - 35% more stainless steel and aluminum construction</a:t>
            </a:r>
            <a:r>
              <a:rPr lang="en-US" sz="1800" b="1" dirty="0">
                <a:solidFill>
                  <a:srgbClr val="800080"/>
                </a:solidFill>
                <a:latin typeface="Californian FB" pitchFamily="18" charset="0"/>
              </a:rPr>
              <a:t/>
            </a:r>
            <a:br>
              <a:rPr lang="en-US" sz="1800" b="1" dirty="0">
                <a:solidFill>
                  <a:srgbClr val="800080"/>
                </a:solidFill>
                <a:latin typeface="Californian FB" pitchFamily="18" charset="0"/>
              </a:rPr>
            </a:br>
            <a:endParaRPr lang="en-US" sz="1800" b="1" dirty="0">
              <a:solidFill>
                <a:srgbClr val="800080"/>
              </a:solidFill>
              <a:latin typeface="Californian FB" pitchFamily="18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rgbClr val="CC9900"/>
              </a:buClr>
              <a:buSzPct val="70000"/>
              <a:buBlip>
                <a:blip r:embed="rId2"/>
              </a:buBlip>
            </a:pPr>
            <a:r>
              <a:rPr lang="en-US" sz="2000" b="1" u="sng" dirty="0">
                <a:solidFill>
                  <a:srgbClr val="A80000"/>
                </a:solidFill>
                <a:latin typeface="Californian FB" pitchFamily="18" charset="0"/>
              </a:rPr>
              <a:t>New!</a:t>
            </a:r>
            <a:r>
              <a:rPr lang="en-US" sz="2000" b="1" dirty="0">
                <a:solidFill>
                  <a:srgbClr val="A80000"/>
                </a:solidFill>
                <a:latin typeface="Californian FB" pitchFamily="18" charset="0"/>
              </a:rPr>
              <a:t> </a:t>
            </a:r>
            <a:r>
              <a:rPr lang="en-US" sz="1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itchFamily="18" charset="0"/>
              </a:rPr>
              <a:t>Sealing Bar Assembly Set (optional)</a:t>
            </a:r>
            <a:r>
              <a:rPr lang="en-US" sz="1800" b="1" dirty="0">
                <a:solidFill>
                  <a:srgbClr val="800080"/>
                </a:solidFill>
                <a:latin typeface="Californian FB" pitchFamily="18" charset="0"/>
              </a:rPr>
              <a:t/>
            </a:r>
            <a:br>
              <a:rPr lang="en-US" sz="1800" b="1" dirty="0">
                <a:solidFill>
                  <a:srgbClr val="800080"/>
                </a:solidFill>
                <a:latin typeface="Californian FB" pitchFamily="18" charset="0"/>
              </a:rPr>
            </a:br>
            <a:endParaRPr lang="en-US" sz="1800" b="1" dirty="0">
              <a:solidFill>
                <a:srgbClr val="800080"/>
              </a:solidFill>
              <a:latin typeface="Californian FB" pitchFamily="18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rgbClr val="CC9900"/>
              </a:buClr>
              <a:buSzPct val="70000"/>
              <a:buBlip>
                <a:blip r:embed="rId2"/>
              </a:buBlip>
            </a:pPr>
            <a:r>
              <a:rPr lang="en-US" sz="1800" b="1" dirty="0">
                <a:solidFill>
                  <a:srgbClr val="7E0000"/>
                </a:solidFill>
                <a:latin typeface="Californian FB" pitchFamily="18" charset="0"/>
              </a:rPr>
              <a:t>All parts are made in the USA</a:t>
            </a:r>
          </a:p>
        </p:txBody>
      </p:sp>
    </p:spTree>
  </p:cSld>
  <p:clrMapOvr>
    <a:masterClrMapping/>
  </p:clrMapOvr>
  <p:transition spd="med" advTm="36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0B1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500"/>
                            </p:stCondLst>
                            <p:childTnLst>
                              <p:par>
                                <p:cTn id="12" presetID="23" presetClass="entr" presetSubtype="528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6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6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6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6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6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0B1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9000"/>
                            </p:stCondLst>
                            <p:childTnLst>
                              <p:par>
                                <p:cTn id="19" presetID="23" presetClass="entr" presetSubtype="528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6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6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6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6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6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0B1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3500"/>
                            </p:stCondLst>
                            <p:childTnLst>
                              <p:par>
                                <p:cTn id="26" presetID="23" presetClass="entr" presetSubtype="528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6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6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16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6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6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0B1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8000"/>
                            </p:stCondLst>
                            <p:childTnLst>
                              <p:par>
                                <p:cTn id="33" presetID="23" presetClass="entr" presetSubtype="528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16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16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6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16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6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0B1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2500"/>
                            </p:stCondLst>
                            <p:childTnLst>
                              <p:par>
                                <p:cTn id="40" presetID="23" presetClass="entr" presetSubtype="528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16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6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16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16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6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0B1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7000"/>
                            </p:stCondLst>
                            <p:childTnLst>
                              <p:par>
                                <p:cTn id="47" presetID="23" presetClass="entr" presetSubtype="528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16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16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16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16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6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0B1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1500"/>
                            </p:stCondLst>
                            <p:childTnLst>
                              <p:par>
                                <p:cTn id="54" presetID="23" presetClass="entr" presetSubtype="528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16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16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16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16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6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0B1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5" grpId="0" build="p" autoUpdateAnimBg="0" advAuto="400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457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b="1" dirty="0" smtClean="0">
                <a:solidFill>
                  <a:srgbClr val="A80000"/>
                </a:solidFill>
              </a:rPr>
              <a:t>SV300R</a:t>
            </a:r>
            <a:r>
              <a:rPr lang="en-US" sz="2400" b="1" dirty="0" smtClean="0">
                <a:solidFill>
                  <a:srgbClr val="A80000"/>
                </a:solidFill>
                <a:cs typeface="Arial" charset="0"/>
              </a:rPr>
              <a:t>™</a:t>
            </a:r>
            <a:r>
              <a:rPr lang="en-US" sz="2400" b="1" dirty="0" smtClean="0">
                <a:solidFill>
                  <a:srgbClr val="A80000"/>
                </a:solidFill>
              </a:rPr>
              <a:t> Set up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533400" y="990600"/>
            <a:ext cx="807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soft" dir="t"/>
            </a:scene3d>
            <a:sp3d prstMaterial="metal">
              <a:bevelT w="6350"/>
            </a:sp3d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itchFamily="18" charset="0"/>
              </a:rPr>
              <a:t>Select appropriate tray-sealing holder</a:t>
            </a:r>
          </a:p>
        </p:txBody>
      </p:sp>
      <p:pic>
        <p:nvPicPr>
          <p:cNvPr id="6148" name="Picture 7" descr="C:\Gardner\Pictures\VS 300R\MVC-005a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657350"/>
            <a:ext cx="6934200" cy="520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5000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457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b="1" dirty="0" smtClean="0">
                <a:solidFill>
                  <a:srgbClr val="A80000"/>
                </a:solidFill>
              </a:rPr>
              <a:t>SV300R</a:t>
            </a:r>
            <a:r>
              <a:rPr lang="en-US" sz="2400" b="1" dirty="0" smtClean="0">
                <a:solidFill>
                  <a:srgbClr val="A80000"/>
                </a:solidFill>
                <a:cs typeface="Arial" charset="0"/>
              </a:rPr>
              <a:t>™</a:t>
            </a:r>
            <a:r>
              <a:rPr lang="en-US" sz="2400" b="1" dirty="0" smtClean="0">
                <a:solidFill>
                  <a:srgbClr val="A80000"/>
                </a:solidFill>
              </a:rPr>
              <a:t> - Film Preparation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533400" y="990600"/>
            <a:ext cx="807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soft" dir="t"/>
            </a:scene3d>
            <a:sp3d extrusionH="57150" prstMaterial="metal">
              <a:bevelT w="6350"/>
              <a:extrusionClr>
                <a:schemeClr val="accent6">
                  <a:lumMod val="60000"/>
                  <a:lumOff val="40000"/>
                </a:schemeClr>
              </a:extrusionClr>
            </a:sp3d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ln w="0"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itchFamily="18" charset="0"/>
              </a:rPr>
              <a:t>Lift the platen-sealing handle</a:t>
            </a:r>
          </a:p>
        </p:txBody>
      </p:sp>
      <p:pic>
        <p:nvPicPr>
          <p:cNvPr id="7172" name="Picture 8" descr="C:\Gardner\Pictures\VS 300R\MVC-018a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657350"/>
            <a:ext cx="6934200" cy="520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5000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457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b="1" dirty="0" smtClean="0">
                <a:solidFill>
                  <a:srgbClr val="A80000"/>
                </a:solidFill>
              </a:rPr>
              <a:t>SV300R</a:t>
            </a:r>
            <a:r>
              <a:rPr lang="en-US" sz="2400" b="1" dirty="0" smtClean="0">
                <a:solidFill>
                  <a:srgbClr val="A80000"/>
                </a:solidFill>
                <a:cs typeface="Arial" charset="0"/>
              </a:rPr>
              <a:t>™</a:t>
            </a:r>
            <a:r>
              <a:rPr lang="en-US" sz="2400" b="1" dirty="0" smtClean="0">
                <a:solidFill>
                  <a:srgbClr val="A80000"/>
                </a:solidFill>
              </a:rPr>
              <a:t> - Film Staging Bar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533400" y="990600"/>
            <a:ext cx="807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soft" dir="t"/>
            </a:scene3d>
            <a:sp3d prstMaterial="metal">
              <a:bevelT w="6350"/>
            </a:sp3d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itchFamily="18" charset="0"/>
              </a:rPr>
              <a:t>Lift film staging bar and feed film through to tray-sealing holder</a:t>
            </a:r>
          </a:p>
        </p:txBody>
      </p:sp>
      <p:pic>
        <p:nvPicPr>
          <p:cNvPr id="8196" name="Picture 8" descr="C:\Gardner\Pictures\VS 300R\MVC-008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714500"/>
            <a:ext cx="6858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5000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457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b="1" dirty="0" smtClean="0">
                <a:solidFill>
                  <a:srgbClr val="A80000"/>
                </a:solidFill>
              </a:rPr>
              <a:t>SV300R</a:t>
            </a:r>
            <a:r>
              <a:rPr lang="en-US" sz="2400" b="1" dirty="0" smtClean="0">
                <a:solidFill>
                  <a:srgbClr val="A80000"/>
                </a:solidFill>
                <a:cs typeface="Arial" charset="0"/>
              </a:rPr>
              <a:t>™</a:t>
            </a:r>
            <a:r>
              <a:rPr lang="en-US" sz="2400" b="1" dirty="0" smtClean="0">
                <a:solidFill>
                  <a:srgbClr val="A80000"/>
                </a:solidFill>
              </a:rPr>
              <a:t> - Film Staging Bar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533400" y="838200"/>
            <a:ext cx="8077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soft" dir="t"/>
            </a:scene3d>
            <a:sp3d prstMaterial="metal">
              <a:bevelT w="6350"/>
            </a:sp3d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itchFamily="18" charset="0"/>
              </a:rPr>
              <a:t>Pull film underneath film staging bar.                                            </a:t>
            </a:r>
            <a:endParaRPr lang="en-US" sz="2000" b="1" dirty="0" smtClean="0">
              <a:solidFill>
                <a:schemeClr val="accent6">
                  <a:lumMod val="60000"/>
                  <a:lumOff val="40000"/>
                </a:schemeClr>
              </a:solidFill>
              <a:latin typeface="Californian FB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itchFamily="18" charset="0"/>
              </a:rPr>
              <a:t>  </a:t>
            </a:r>
            <a:r>
              <a:rPr lang="en-US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itchFamily="18" charset="0"/>
              </a:rPr>
              <a:t>Film staging bar holds film in place until ready to use.</a:t>
            </a:r>
            <a:endParaRPr lang="en-US" sz="2000" dirty="0">
              <a:solidFill>
                <a:schemeClr val="accent6">
                  <a:lumMod val="60000"/>
                  <a:lumOff val="40000"/>
                </a:schemeClr>
              </a:solidFill>
              <a:latin typeface="Californian FB" pitchFamily="18" charset="0"/>
            </a:endParaRPr>
          </a:p>
        </p:txBody>
      </p:sp>
      <p:pic>
        <p:nvPicPr>
          <p:cNvPr id="9220" name="Picture 8" descr="C:\Gardner\Pictures\VS 300R\MVC-007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714500"/>
            <a:ext cx="6858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5000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457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b="1" dirty="0" smtClean="0">
                <a:solidFill>
                  <a:srgbClr val="A80000"/>
                </a:solidFill>
              </a:rPr>
              <a:t>SV300R</a:t>
            </a:r>
            <a:r>
              <a:rPr lang="en-US" sz="2400" b="1" dirty="0" smtClean="0">
                <a:solidFill>
                  <a:srgbClr val="A80000"/>
                </a:solidFill>
                <a:cs typeface="Arial" charset="0"/>
              </a:rPr>
              <a:t>™</a:t>
            </a:r>
            <a:r>
              <a:rPr lang="en-US" sz="2400" b="1" dirty="0" smtClean="0">
                <a:solidFill>
                  <a:srgbClr val="A80000"/>
                </a:solidFill>
              </a:rPr>
              <a:t> Pre-heat the sealing platen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533400" y="990600"/>
            <a:ext cx="807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threePt" dir="t"/>
            </a:scene3d>
            <a:sp3d prstMaterial="metal">
              <a:bevelT w="6350"/>
            </a:sp3d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itchFamily="18" charset="0"/>
              </a:rPr>
              <a:t>Press the MAIN power switch</a:t>
            </a:r>
            <a:r>
              <a:rPr lang="en-US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itchFamily="18" charset="0"/>
              </a:rPr>
              <a:t> </a:t>
            </a:r>
            <a:r>
              <a:rPr lang="en-US" sz="1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itchFamily="18" charset="0"/>
              </a:rPr>
              <a:t>to the </a:t>
            </a:r>
            <a:r>
              <a:rPr lang="en-US" sz="1800" b="1" dirty="0">
                <a:solidFill>
                  <a:srgbClr val="A80000"/>
                </a:solidFill>
                <a:latin typeface="Arial" charset="0"/>
              </a:rPr>
              <a:t>(RED) </a:t>
            </a:r>
            <a:r>
              <a:rPr lang="en-US" sz="1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itchFamily="18" charset="0"/>
              </a:rPr>
              <a:t>ON position.</a:t>
            </a:r>
            <a:endParaRPr lang="en-US" sz="2000" dirty="0">
              <a:solidFill>
                <a:schemeClr val="accent6">
                  <a:lumMod val="60000"/>
                  <a:lumOff val="40000"/>
                </a:schemeClr>
              </a:solidFill>
              <a:latin typeface="Californian FB" pitchFamily="18" charset="0"/>
            </a:endParaRPr>
          </a:p>
        </p:txBody>
      </p:sp>
      <p:pic>
        <p:nvPicPr>
          <p:cNvPr id="10244" name="Picture 9" descr="C:\Gardner\Pictures\VS 300R\MVC-003a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657350"/>
            <a:ext cx="6934200" cy="520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5000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457200"/>
          </a:xfrm>
        </p:spPr>
        <p:txBody>
          <a:bodyPr/>
          <a:lstStyle/>
          <a:p>
            <a:pPr eaLnBrk="1" hangingPunct="1"/>
            <a:r>
              <a:rPr lang="en-US" sz="2400" b="1" dirty="0" smtClean="0">
                <a:solidFill>
                  <a:srgbClr val="A80000"/>
                </a:solidFill>
              </a:rPr>
              <a:t>SV300R</a:t>
            </a:r>
            <a:r>
              <a:rPr lang="en-US" sz="2400" b="1" dirty="0" smtClean="0">
                <a:solidFill>
                  <a:srgbClr val="A80000"/>
                </a:solidFill>
                <a:cs typeface="Arial" charset="0"/>
              </a:rPr>
              <a:t>™</a:t>
            </a:r>
            <a:r>
              <a:rPr lang="en-US" sz="2400" b="1" dirty="0" smtClean="0">
                <a:solidFill>
                  <a:srgbClr val="A80000"/>
                </a:solidFill>
              </a:rPr>
              <a:t> Pre-heat the sealing platen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533400" y="914400"/>
            <a:ext cx="8077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prstMaterial="metal">
              <a:bevelT w="6350"/>
            </a:sp3d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itchFamily="18" charset="0"/>
              </a:rPr>
              <a:t>The sealing platen will come up to operating temperature.             </a:t>
            </a:r>
            <a:endParaRPr lang="en-US" sz="2000" b="1" dirty="0" smtClean="0">
              <a:solidFill>
                <a:schemeClr val="accent6">
                  <a:lumMod val="60000"/>
                  <a:lumOff val="40000"/>
                </a:schemeClr>
              </a:solidFill>
              <a:latin typeface="Californian FB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itchFamily="18" charset="0"/>
              </a:rPr>
              <a:t> Wait </a:t>
            </a:r>
            <a:r>
              <a:rPr lang="en-US" sz="2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alifornian FB" pitchFamily="18" charset="0"/>
              </a:rPr>
              <a:t>(30) thirty minutes before heat-sealing</a:t>
            </a:r>
            <a:endParaRPr lang="en-US" sz="2000" dirty="0">
              <a:solidFill>
                <a:schemeClr val="accent6">
                  <a:lumMod val="60000"/>
                  <a:lumOff val="40000"/>
                </a:schemeClr>
              </a:solidFill>
              <a:latin typeface="Californian FB" pitchFamily="18" charset="0"/>
            </a:endParaRPr>
          </a:p>
        </p:txBody>
      </p:sp>
      <p:pic>
        <p:nvPicPr>
          <p:cNvPr id="11268" name="Picture 8" descr="C:\Gardner\Pictures\VS 300R\MVC-004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714500"/>
            <a:ext cx="6858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5000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1859</TotalTime>
  <Words>241</Words>
  <Application>Microsoft Office PowerPoint</Application>
  <PresentationFormat>On-screen Show (4:3)</PresentationFormat>
  <Paragraphs>60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Technic</vt:lpstr>
      <vt:lpstr>Slide 1</vt:lpstr>
      <vt:lpstr>SV300R™ SEALING SOLUTION</vt:lpstr>
      <vt:lpstr>SV300R™ Sealing Solution - </vt:lpstr>
      <vt:lpstr>SV300R™ Set up</vt:lpstr>
      <vt:lpstr>SV300R™ - Film Preparation</vt:lpstr>
      <vt:lpstr>SV300R™ - Film Staging Bar</vt:lpstr>
      <vt:lpstr>SV300R™ - Film Staging Bar</vt:lpstr>
      <vt:lpstr>SV300R™ Pre-heat the sealing platen</vt:lpstr>
      <vt:lpstr>SV300R™ Pre-heat the sealing platen</vt:lpstr>
      <vt:lpstr>SV300R™ Set up</vt:lpstr>
      <vt:lpstr>SV300R™</vt:lpstr>
      <vt:lpstr>SV300R™</vt:lpstr>
      <vt:lpstr>SV300R™</vt:lpstr>
      <vt:lpstr>SV300R™</vt:lpstr>
      <vt:lpstr>SV300R™</vt:lpstr>
      <vt:lpstr>SV300R™ Sealing Solution- SPECIFICATIONS:</vt:lpstr>
      <vt:lpstr>    </vt:lpstr>
    </vt:vector>
  </TitlesOfParts>
  <Company>Davington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Pathway Solutions Presents</dc:title>
  <dc:creator>Dennis Ochal</dc:creator>
  <cp:lastModifiedBy>Sales Dept Platinum </cp:lastModifiedBy>
  <cp:revision>65</cp:revision>
  <dcterms:created xsi:type="dcterms:W3CDTF">2003-02-15T18:34:57Z</dcterms:created>
  <dcterms:modified xsi:type="dcterms:W3CDTF">2012-12-19T16:48:35Z</dcterms:modified>
</cp:coreProperties>
</file>